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9" r:id="rId2"/>
    <p:sldId id="270" r:id="rId3"/>
    <p:sldId id="271" r:id="rId4"/>
    <p:sldId id="272" r:id="rId5"/>
    <p:sldId id="273" r:id="rId6"/>
    <p:sldId id="268" r:id="rId7"/>
    <p:sldId id="278" r:id="rId8"/>
    <p:sldId id="274" r:id="rId9"/>
    <p:sldId id="276" r:id="rId10"/>
    <p:sldId id="275" r:id="rId11"/>
    <p:sldId id="281" r:id="rId12"/>
    <p:sldId id="280" r:id="rId13"/>
    <p:sldId id="269" r:id="rId14"/>
    <p:sldId id="263" r:id="rId15"/>
    <p:sldId id="277" r:id="rId16"/>
    <p:sldId id="261" r:id="rId17"/>
    <p:sldId id="260" r:id="rId18"/>
    <p:sldId id="264" r:id="rId19"/>
    <p:sldId id="282" r:id="rId20"/>
    <p:sldId id="283" r:id="rId21"/>
    <p:sldId id="284" r:id="rId22"/>
    <p:sldId id="285" r:id="rId23"/>
    <p:sldId id="286" r:id="rId24"/>
    <p:sldId id="287" r:id="rId25"/>
    <p:sldId id="288" r:id="rId26"/>
    <p:sldId id="266" r:id="rId27"/>
    <p:sldId id="267" r:id="rId28"/>
    <p:sldId id="279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18"/>
    <p:restoredTop sz="94691"/>
  </p:normalViewPr>
  <p:slideViewPr>
    <p:cSldViewPr snapToGrid="0" snapToObjects="1">
      <p:cViewPr varScale="1">
        <p:scale>
          <a:sx n="95" d="100"/>
          <a:sy n="95" d="100"/>
        </p:scale>
        <p:origin x="6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EB74C-49C7-564A-B165-F9D913A54F17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AF065C-BD20-AF48-A663-3B861FA5B4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8943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3351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3007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22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656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3511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9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8343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88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1105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8177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939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AF065C-BD20-AF48-A663-3B861FA5B43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3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6F8ACA-4988-C941-94A3-6FE9054E47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502A10-8421-2A40-A91C-DD1CD2265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88410-D1C1-BD44-99C9-615F3B432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E0EEE0-CB24-AA47-B164-4A6954E04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6BC53-2DEC-1449-A305-0C0FB21D5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20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0192C-B6CC-8741-91D2-8A9B50518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18FBAE-355F-E440-97B7-463674C939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F624A1-C031-0048-AA08-31182874C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9BD54-2C05-5D4E-BA77-329C127C2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84570-EA9C-6C48-AD5D-D4C259BB9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5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507946-8017-4F48-A273-8047316968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0704F9-1EE3-8140-90EB-97B1CE602F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60A55-6A48-C649-AF07-1540CABA2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CF88F-A4DC-8848-B686-FD5E417F0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230EA4-3D60-3443-908A-72968AC99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516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D2C7-14A7-BF45-A4A2-B91A392BC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FAA7F-5231-A844-8B3D-C6B5BD8436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BECF10-6395-3F4C-8101-A3A9BF8FD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84623C-2B20-EA41-8E45-1484AF7A1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9F113C-3EBB-1C4E-AC2A-CE3253174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487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1BD9C-F2B0-4246-AE12-8C9DD080B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E679D-83AC-134C-A5E2-7247368AA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390E1B-ED2B-7C4B-B226-33A74FE7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0BB814-62B6-BD46-B9D0-81F6CBA2B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EE37FF-0D18-D447-939A-8480D2980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78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06860-A333-CB45-AA09-94B9FA081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11CB9-6521-1843-8354-F2AEFF04C6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BE60EC-79F2-BF40-8A10-53B780252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15EE0A-A09C-284F-8D7C-C36C94446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56D051-09ED-454D-B5A5-26E498623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4A0757-4C04-BA46-A070-CF4093749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474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ACEC40-5250-FF45-9CDA-0E84D5E37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AD9864-4B13-6048-BFB3-A60C3B5D78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683865-AC83-5240-B3E1-D5AC079E76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338DD5-3E66-5841-A2D7-712119A86F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7E9D78-5785-5546-A830-625E07BB1F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1AB8E3-7700-C846-9A4E-0092D05E6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5EEFCC4-8FC7-0543-8E6F-470BE2126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461BAA-3248-384A-861A-3FB759854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91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5EE0E-0DA7-A649-977E-E17005FC4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1B92D26-EA5A-524D-82BB-6CFDB8E34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C479C4-58A4-A349-8761-4C1A77568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4B19F7-AC13-8C42-BAE4-829F25A75C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597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400E10-F0B0-214C-BF7E-E7FD62B39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4951E2-38EA-084F-A0C4-A53A6D62CD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99919-2833-3D4A-9F81-8501D7AEF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26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BE000-18FD-E344-969B-CA583EED1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3CBA0-FB7B-354D-9A13-45F7245D7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5E3E23-662D-BC42-8FB5-2322D8866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6773A-5FD2-4743-A13D-B4A9F9AC9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8252D3-32F3-6C4C-82B4-10995DDE3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B90B07-41E7-304E-9C33-EF5EE6E7C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935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4CD13-5D1E-6C48-A751-B5EFFDA82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DCFFAA-C54B-F041-8AF4-BA82580215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9AD57A-51AE-B343-B8D3-41F136EFB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E53BEA-AE51-A544-AEA1-1A31E623B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CA75B4-5124-2A4E-9376-FBE973501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2BB881-B15A-FC4A-BAAB-D0EE685A7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198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943541-0671-5442-951D-BBB47DC71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16A7A4-4C26-ED4E-AC35-1EF3DB5E1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3287A-5E24-9D43-A5E1-A7042B4A0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126E59-1F44-6D4E-AFCF-1FE5FD2E972E}" type="datetimeFigureOut">
              <a:rPr lang="en-US" smtClean="0"/>
              <a:t>7/2/2020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CFB168-108F-3746-BBED-6FE9B13882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592325-BC41-5743-A4BF-53EE673167D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2CA7B8-21D4-3243-AC86-4AA465F8FF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22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UXG Website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Development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23A2D56-7C27-374A-A7A0-17A3C7362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Introduction.</a:t>
            </a:r>
          </a:p>
        </p:txBody>
      </p:sp>
    </p:spTree>
    <p:extLst>
      <p:ext uri="{BB962C8B-B14F-4D97-AF65-F5344CB8AC3E}">
        <p14:creationId xmlns:p14="http://schemas.microsoft.com/office/powerpoint/2010/main" val="8037025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Data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Presentation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91DF6BF-9900-374B-9D78-10FA9378C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The display of data and to the end-user via the Client as a web page. Presentation is controlled via Themes and Plugins.</a:t>
            </a:r>
          </a:p>
          <a:p>
            <a:pPr marL="0" indent="0">
              <a:buNone/>
            </a:pPr>
            <a:r>
              <a:rPr lang="en-US" sz="2400" dirty="0"/>
              <a:t>Themes and Plugins also provide interaction behaviors.</a:t>
            </a:r>
          </a:p>
        </p:txBody>
      </p:sp>
    </p:spTree>
    <p:extLst>
      <p:ext uri="{BB962C8B-B14F-4D97-AF65-F5344CB8AC3E}">
        <p14:creationId xmlns:p14="http://schemas.microsoft.com/office/powerpoint/2010/main" val="3497219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wrap="square"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Page Regions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Overview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31BD32-5A0F-EF4F-BA88-8580A64299DF}"/>
              </a:ext>
            </a:extLst>
          </p:cNvPr>
          <p:cNvSpPr txBox="1">
            <a:spLocks/>
          </p:cNvSpPr>
          <p:nvPr/>
        </p:nvSpPr>
        <p:spPr>
          <a:xfrm>
            <a:off x="5573864" y="1166933"/>
            <a:ext cx="5716988" cy="4279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Page</a:t>
            </a:r>
            <a:r>
              <a:rPr lang="en-US" sz="2400" dirty="0"/>
              <a:t> </a:t>
            </a:r>
            <a:r>
              <a:rPr lang="en-US" sz="2400" b="1" dirty="0"/>
              <a:t>Regions</a:t>
            </a:r>
            <a:r>
              <a:rPr lang="en-US" sz="2400" dirty="0"/>
              <a:t> provide the layout for the </a:t>
            </a:r>
            <a:r>
              <a:rPr lang="en-US" sz="2400" b="1" dirty="0"/>
              <a:t>Presentation</a:t>
            </a:r>
            <a:r>
              <a:rPr lang="en-US" sz="2400" dirty="0"/>
              <a:t> of </a:t>
            </a:r>
            <a:r>
              <a:rPr lang="en-US" sz="2400" b="1" dirty="0"/>
              <a:t>Navigation</a:t>
            </a:r>
            <a:r>
              <a:rPr lang="en-US" sz="2400" dirty="0"/>
              <a:t> and </a:t>
            </a:r>
            <a:r>
              <a:rPr lang="en-US" sz="2400" b="1" dirty="0"/>
              <a:t>Content</a:t>
            </a:r>
            <a:r>
              <a:rPr lang="en-US" sz="2400" dirty="0"/>
              <a:t>. The naming of </a:t>
            </a:r>
            <a:r>
              <a:rPr lang="en-US" sz="2400" b="1" dirty="0"/>
              <a:t>Page Regions </a:t>
            </a:r>
            <a:r>
              <a:rPr lang="en-US" sz="2400" dirty="0"/>
              <a:t>also aids in the communication from </a:t>
            </a:r>
            <a:r>
              <a:rPr lang="en-US" sz="2400" b="1" dirty="0"/>
              <a:t>Design</a:t>
            </a:r>
            <a:r>
              <a:rPr lang="en-US" sz="2400" dirty="0"/>
              <a:t> to </a:t>
            </a:r>
            <a:r>
              <a:rPr lang="en-US" sz="2400" b="1" dirty="0"/>
              <a:t>Implementation</a:t>
            </a:r>
            <a:r>
              <a:rPr lang="en-US" sz="2400" dirty="0"/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Page Regions </a:t>
            </a:r>
            <a:r>
              <a:rPr lang="en-US" sz="2400" dirty="0"/>
              <a:t>contain one or more individual </a:t>
            </a:r>
            <a:r>
              <a:rPr lang="en-US" sz="2400" b="1" dirty="0"/>
              <a:t>Elements</a:t>
            </a:r>
            <a:r>
              <a:rPr lang="en-US" sz="2400" dirty="0"/>
              <a:t> and/or </a:t>
            </a:r>
            <a:r>
              <a:rPr lang="en-US" sz="2400" b="1" dirty="0"/>
              <a:t>Components</a:t>
            </a:r>
            <a:r>
              <a:rPr lang="en-US" sz="2400" dirty="0"/>
              <a:t> comprised of multiple </a:t>
            </a:r>
            <a:r>
              <a:rPr lang="en-US" sz="2400" b="1" dirty="0"/>
              <a:t>Elements</a:t>
            </a:r>
            <a:r>
              <a:rPr lang="en-US" sz="2400" dirty="0"/>
              <a:t>. </a:t>
            </a:r>
            <a:r>
              <a:rPr lang="en-US" sz="2400" b="1" dirty="0"/>
              <a:t>Elements</a:t>
            </a:r>
            <a:r>
              <a:rPr lang="en-US" sz="2400" dirty="0"/>
              <a:t> and/or </a:t>
            </a:r>
            <a:r>
              <a:rPr lang="en-US" sz="2400" b="1" dirty="0"/>
              <a:t>Components</a:t>
            </a:r>
            <a:r>
              <a:rPr lang="en-US" sz="2400" dirty="0"/>
              <a:t> may be interactive.</a:t>
            </a:r>
          </a:p>
        </p:txBody>
      </p:sp>
    </p:spTree>
    <p:extLst>
      <p:ext uri="{BB962C8B-B14F-4D97-AF65-F5344CB8AC3E}">
        <p14:creationId xmlns:p14="http://schemas.microsoft.com/office/powerpoint/2010/main" val="6116054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wrap="square"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Page Regions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Diagram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DD2E54E-2F89-DF48-8173-8BDD1CD74E70}"/>
              </a:ext>
            </a:extLst>
          </p:cNvPr>
          <p:cNvSpPr/>
          <p:nvPr/>
        </p:nvSpPr>
        <p:spPr>
          <a:xfrm>
            <a:off x="5014289" y="290776"/>
            <a:ext cx="6857970" cy="2004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USA Banner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40E4A4-7165-AA4D-9B8D-03F09CF0514C}"/>
              </a:ext>
            </a:extLst>
          </p:cNvPr>
          <p:cNvSpPr/>
          <p:nvPr/>
        </p:nvSpPr>
        <p:spPr>
          <a:xfrm>
            <a:off x="5014289" y="480661"/>
            <a:ext cx="6857970" cy="5084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 Header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9BAA8CE-7FC6-E142-8DFC-264DB03807C5}"/>
              </a:ext>
            </a:extLst>
          </p:cNvPr>
          <p:cNvSpPr/>
          <p:nvPr/>
        </p:nvSpPr>
        <p:spPr>
          <a:xfrm>
            <a:off x="6618869" y="2158161"/>
            <a:ext cx="3651726" cy="34282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Primary Content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23E482-A3F6-4F45-957E-8FA2767F7166}"/>
              </a:ext>
            </a:extLst>
          </p:cNvPr>
          <p:cNvSpPr/>
          <p:nvPr/>
        </p:nvSpPr>
        <p:spPr>
          <a:xfrm>
            <a:off x="10270595" y="2158162"/>
            <a:ext cx="1601664" cy="34282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Primary Sidebar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B82A2E9-5A53-F143-9E9A-A639E3DB7515}"/>
              </a:ext>
            </a:extLst>
          </p:cNvPr>
          <p:cNvSpPr/>
          <p:nvPr/>
        </p:nvSpPr>
        <p:spPr>
          <a:xfrm>
            <a:off x="5014289" y="2158162"/>
            <a:ext cx="1601664" cy="34282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Secondary Navigation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4CAE5BF-8807-3F42-AC42-BB566753D6E7}"/>
              </a:ext>
            </a:extLst>
          </p:cNvPr>
          <p:cNvSpPr/>
          <p:nvPr/>
        </p:nvSpPr>
        <p:spPr>
          <a:xfrm>
            <a:off x="5014289" y="5586384"/>
            <a:ext cx="6857970" cy="50742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Site Footer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AFF18A5-1D12-BF4E-9200-A30EDDB4A06D}"/>
              </a:ext>
            </a:extLst>
          </p:cNvPr>
          <p:cNvSpPr/>
          <p:nvPr/>
        </p:nvSpPr>
        <p:spPr>
          <a:xfrm>
            <a:off x="5014289" y="1306459"/>
            <a:ext cx="6857970" cy="85170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Hero Banner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F04395E-D62F-724A-A5FE-F148A7F9BBDC}"/>
              </a:ext>
            </a:extLst>
          </p:cNvPr>
          <p:cNvSpPr/>
          <p:nvPr/>
        </p:nvSpPr>
        <p:spPr>
          <a:xfrm>
            <a:off x="5014289" y="989159"/>
            <a:ext cx="6857970" cy="3173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dirty="0"/>
              <a:t>Primary Navigation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3A3257D-9938-4B4B-9048-8DCD5E718AB8}"/>
              </a:ext>
            </a:extLst>
          </p:cNvPr>
          <p:cNvSpPr txBox="1"/>
          <p:nvPr/>
        </p:nvSpPr>
        <p:spPr>
          <a:xfrm>
            <a:off x="5014289" y="6290225"/>
            <a:ext cx="68579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/>
              <a:t>Regions are shown for layout purposes and do not reflect actual size or scale within Client.</a:t>
            </a:r>
          </a:p>
        </p:txBody>
      </p:sp>
    </p:spTree>
    <p:extLst>
      <p:ext uri="{BB962C8B-B14F-4D97-AF65-F5344CB8AC3E}">
        <p14:creationId xmlns:p14="http://schemas.microsoft.com/office/powerpoint/2010/main" val="1193133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wrap="square"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Page Regions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Details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248A62A-3FF8-0E46-BB19-61CA682FAE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1637393"/>
              </p:ext>
            </p:extLst>
          </p:nvPr>
        </p:nvGraphicFramePr>
        <p:xfrm>
          <a:off x="5059296" y="1482812"/>
          <a:ext cx="6767956" cy="38923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215">
                  <a:extLst>
                    <a:ext uri="{9D8B030D-6E8A-4147-A177-3AD203B41FA5}">
                      <a16:colId xmlns:a16="http://schemas.microsoft.com/office/drawing/2014/main" val="1503130785"/>
                    </a:ext>
                  </a:extLst>
                </a:gridCol>
                <a:gridCol w="5145741">
                  <a:extLst>
                    <a:ext uri="{9D8B030D-6E8A-4147-A177-3AD203B41FA5}">
                      <a16:colId xmlns:a16="http://schemas.microsoft.com/office/drawing/2014/main" val="309801879"/>
                    </a:ext>
                  </a:extLst>
                </a:gridCol>
              </a:tblGrid>
              <a:tr h="326216"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USA Banner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Visual confirmation that the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Website</a:t>
                      </a:r>
                      <a:r>
                        <a:rPr lang="en-US" sz="1200" b="0" dirty="0">
                          <a:solidFill>
                            <a:schemeClr val="tx1"/>
                          </a:solidFill>
                        </a:rPr>
                        <a:t> is federally approved.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17195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Site Header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Contains elements identifying the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Website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, such as its title and logo. May also contain other elements such as ”toolbar”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Navigation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and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Search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functionality.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0337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Primary Navigation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Contains interactive components used to navigate through the various sections and pages of the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Website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7036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Hero Banner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Spotlights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recent/important aspects of the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Website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(new/updated content or features, etc.) This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Region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is optional and should only be displayed on landing pages, such as a ”home page”. This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Region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should be periodically updated, or its use becomes unnecessary.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76660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Secondary Navigation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Contains deeper navigation for complex sections of the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Website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, or navigation for pages with a large amount of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Content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0366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Primary Content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Contains the actual content for the current page, typically provided as a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Page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or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Post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entered via the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Admin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Interface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595071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Primary Sidebar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Contains additional information related to the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Primary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Content 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(related information, links, etc.).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3053741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r"/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Site Footer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Contains elements of lower priority in the context of a given web page but may provide additional, site-specific, </a:t>
                      </a:r>
                      <a:r>
                        <a:rPr lang="en-US" sz="1200" b="1" dirty="0">
                          <a:solidFill>
                            <a:schemeClr val="tx1"/>
                          </a:solidFill>
                        </a:rPr>
                        <a:t>Navigation</a:t>
                      </a:r>
                      <a:r>
                        <a:rPr lang="en-US" sz="1200" dirty="0">
                          <a:solidFill>
                            <a:schemeClr val="tx1"/>
                          </a:solidFill>
                        </a:rPr>
                        <a:t> and other interactions.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067258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8621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Primary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Website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Aspects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42C-AA9A-EB4B-AC0F-F1788FACD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Intro of Implementation/Content Entry/Admin</a:t>
            </a:r>
          </a:p>
        </p:txBody>
      </p:sp>
    </p:spTree>
    <p:extLst>
      <p:ext uri="{BB962C8B-B14F-4D97-AF65-F5344CB8AC3E}">
        <p14:creationId xmlns:p14="http://schemas.microsoft.com/office/powerpoint/2010/main" val="2182959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42C-AA9A-EB4B-AC0F-F1788FACD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Development of the</a:t>
            </a:r>
            <a:r>
              <a:rPr lang="en-US" sz="2400" b="1" dirty="0"/>
              <a:t> Website</a:t>
            </a:r>
            <a:r>
              <a:rPr lang="en-US" sz="2400" dirty="0"/>
              <a:t> </a:t>
            </a:r>
            <a:r>
              <a:rPr lang="en-US" sz="2400" b="1" dirty="0"/>
              <a:t>Design</a:t>
            </a:r>
            <a:r>
              <a:rPr lang="en-US" sz="2400" dirty="0"/>
              <a:t> using the appropriate </a:t>
            </a:r>
            <a:r>
              <a:rPr lang="en-US" sz="2400" b="1" dirty="0"/>
              <a:t>Technologies</a:t>
            </a:r>
            <a:r>
              <a:rPr lang="en-US" sz="2400" dirty="0"/>
              <a:t> for the </a:t>
            </a:r>
            <a:r>
              <a:rPr lang="en-US" sz="2400" b="1" dirty="0"/>
              <a:t>Platform</a:t>
            </a:r>
            <a:r>
              <a:rPr lang="en-US" sz="2400" dirty="0"/>
              <a:t>:</a:t>
            </a:r>
          </a:p>
          <a:p>
            <a:r>
              <a:rPr lang="en-US" sz="2400" dirty="0"/>
              <a:t>In code as a </a:t>
            </a:r>
            <a:r>
              <a:rPr lang="en-US" sz="2400" b="1" dirty="0"/>
              <a:t>Theme</a:t>
            </a:r>
          </a:p>
          <a:p>
            <a:r>
              <a:rPr lang="en-US" sz="2400" dirty="0"/>
              <a:t>In code as </a:t>
            </a:r>
            <a:r>
              <a:rPr lang="en-US" sz="2400" b="1" dirty="0"/>
              <a:t>Plugins</a:t>
            </a:r>
          </a:p>
          <a:p>
            <a:r>
              <a:rPr lang="en-US" sz="2400" dirty="0"/>
              <a:t>With media files (images, videos, etc.)</a:t>
            </a:r>
          </a:p>
          <a:p>
            <a:r>
              <a:rPr lang="en-US" sz="2400" dirty="0"/>
              <a:t>With third-party </a:t>
            </a:r>
            <a:r>
              <a:rPr lang="en-US" sz="2400" b="1" dirty="0"/>
              <a:t>Plugins</a:t>
            </a:r>
            <a:r>
              <a:rPr lang="en-US" sz="2400" dirty="0"/>
              <a:t>, when necessary</a:t>
            </a:r>
          </a:p>
          <a:p>
            <a:r>
              <a:rPr lang="en-US" sz="2400" dirty="0"/>
              <a:t>Within the </a:t>
            </a:r>
            <a:r>
              <a:rPr lang="en-US" sz="2400" b="1" dirty="0"/>
              <a:t>Platform’s</a:t>
            </a:r>
            <a:r>
              <a:rPr lang="en-US" sz="2400" dirty="0"/>
              <a:t> </a:t>
            </a:r>
            <a:r>
              <a:rPr lang="en-US" sz="2400" b="1" dirty="0"/>
              <a:t>Admin</a:t>
            </a:r>
            <a:r>
              <a:rPr lang="en-US" sz="2400" dirty="0"/>
              <a:t> settings (core and custom)</a:t>
            </a:r>
          </a:p>
        </p:txBody>
      </p:sp>
    </p:spTree>
    <p:extLst>
      <p:ext uri="{BB962C8B-B14F-4D97-AF65-F5344CB8AC3E}">
        <p14:creationId xmlns:p14="http://schemas.microsoft.com/office/powerpoint/2010/main" val="1685847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Content Entry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42C-AA9A-EB4B-AC0F-F1788FACD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Content Entry</a:t>
            </a:r>
            <a:r>
              <a:rPr lang="en-US" sz="2400" dirty="0"/>
              <a:t> is performed via specialized forms </a:t>
            </a:r>
            <a:r>
              <a:rPr lang="en-US" sz="2400" b="1" dirty="0"/>
              <a:t>Platform’s</a:t>
            </a:r>
            <a:r>
              <a:rPr lang="en-US" sz="2400" dirty="0"/>
              <a:t> </a:t>
            </a:r>
            <a:r>
              <a:rPr lang="en-US" sz="2400" b="1" dirty="0"/>
              <a:t>Admin</a:t>
            </a:r>
            <a:r>
              <a:rPr lang="en-US" sz="2400" dirty="0"/>
              <a:t> interface:</a:t>
            </a:r>
          </a:p>
          <a:p>
            <a:r>
              <a:rPr lang="en-US" sz="2400" dirty="0"/>
              <a:t>As </a:t>
            </a:r>
            <a:r>
              <a:rPr lang="en-US" sz="2400" b="1" dirty="0"/>
              <a:t>Pages</a:t>
            </a:r>
            <a:r>
              <a:rPr lang="en-US" sz="2400" dirty="0"/>
              <a:t> within the navigation structure of the website</a:t>
            </a:r>
          </a:p>
          <a:p>
            <a:r>
              <a:rPr lang="en-US" sz="2400" dirty="0"/>
              <a:t>As </a:t>
            </a:r>
            <a:r>
              <a:rPr lang="en-US" sz="2400" b="1" dirty="0"/>
              <a:t>Posts</a:t>
            </a:r>
            <a:r>
              <a:rPr lang="en-US" sz="2400" dirty="0"/>
              <a:t> that may be aggregated in various formats, such as lists, and viewed in a similar format as Pages</a:t>
            </a:r>
          </a:p>
          <a:p>
            <a:pPr marL="0" indent="0">
              <a:buNone/>
            </a:pPr>
            <a:r>
              <a:rPr lang="en-US" sz="2400" dirty="0"/>
              <a:t>While some </a:t>
            </a:r>
            <a:r>
              <a:rPr lang="en-US" sz="2400" b="1" dirty="0"/>
              <a:t>Implemented</a:t>
            </a:r>
            <a:r>
              <a:rPr lang="en-US" sz="2400" dirty="0"/>
              <a:t> features may support</a:t>
            </a:r>
            <a:r>
              <a:rPr lang="en-US" sz="2400" b="1" dirty="0"/>
              <a:t> </a:t>
            </a:r>
            <a:r>
              <a:rPr lang="en-US" sz="2400" dirty="0"/>
              <a:t>the entry of content, </a:t>
            </a:r>
            <a:r>
              <a:rPr lang="en-US" sz="2400" b="1" dirty="0"/>
              <a:t>Content Entry</a:t>
            </a:r>
            <a:r>
              <a:rPr lang="en-US" sz="2400" dirty="0"/>
              <a:t> itself is not considered a part of </a:t>
            </a:r>
            <a:r>
              <a:rPr lang="en-US" sz="2400" b="1" dirty="0"/>
              <a:t>Implementation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44514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Administration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42C-AA9A-EB4B-AC0F-F1788FACD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Management of the </a:t>
            </a:r>
            <a:r>
              <a:rPr lang="en-US" sz="2400" b="1" dirty="0"/>
              <a:t>Platform</a:t>
            </a:r>
            <a:r>
              <a:rPr lang="en-US" sz="2400" dirty="0"/>
              <a:t> via its </a:t>
            </a:r>
            <a:r>
              <a:rPr lang="en-US" sz="2400" b="1" dirty="0"/>
              <a:t>Admin</a:t>
            </a:r>
            <a:r>
              <a:rPr lang="en-US" sz="2400" dirty="0"/>
              <a:t> interface, including:</a:t>
            </a:r>
          </a:p>
          <a:p>
            <a:r>
              <a:rPr lang="en-US" sz="2400" dirty="0"/>
              <a:t>Initialization and maintenance of Website settings.</a:t>
            </a:r>
          </a:p>
          <a:p>
            <a:r>
              <a:rPr lang="en-US" sz="2400" dirty="0"/>
              <a:t>Entry and organization of Content.</a:t>
            </a:r>
          </a:p>
          <a:p>
            <a:r>
              <a:rPr lang="en-US" sz="2400" dirty="0"/>
              <a:t>Theme and Plugin installation, settings and maintenance.</a:t>
            </a:r>
          </a:p>
          <a:p>
            <a:r>
              <a:rPr lang="en-US" sz="2400" dirty="0"/>
              <a:t>User accounts and roles.</a:t>
            </a:r>
          </a:p>
        </p:txBody>
      </p:sp>
    </p:spTree>
    <p:extLst>
      <p:ext uri="{BB962C8B-B14F-4D97-AF65-F5344CB8AC3E}">
        <p14:creationId xmlns:p14="http://schemas.microsoft.com/office/powerpoint/2010/main" val="2984850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Implementation Cycle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B71A9F7-0D0C-B846-8E84-E546407D91D9}"/>
              </a:ext>
            </a:extLst>
          </p:cNvPr>
          <p:cNvCxnSpPr>
            <a:cxnSpLocks/>
            <a:stCxn id="33" idx="1"/>
            <a:endCxn id="31" idx="1"/>
          </p:cNvCxnSpPr>
          <p:nvPr/>
        </p:nvCxnSpPr>
        <p:spPr>
          <a:xfrm rot="10800000">
            <a:off x="5259591" y="2462983"/>
            <a:ext cx="12700" cy="1875366"/>
          </a:xfrm>
          <a:prstGeom prst="bentConnector3">
            <a:avLst>
              <a:gd name="adj1" fmla="val 1800000"/>
            </a:avLst>
          </a:prstGeom>
          <a:ln w="38100" cap="flat" cmpd="sng" algn="ctr">
            <a:solidFill>
              <a:srgbClr val="00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D47CDAF-F6E9-C64A-B046-8AAAFBC62262}"/>
              </a:ext>
            </a:extLst>
          </p:cNvPr>
          <p:cNvSpPr/>
          <p:nvPr/>
        </p:nvSpPr>
        <p:spPr>
          <a:xfrm>
            <a:off x="5259591" y="1223144"/>
            <a:ext cx="1540043" cy="604312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2B6FA04-1841-7442-BAA3-B212A751DF2F}"/>
              </a:ext>
            </a:extLst>
          </p:cNvPr>
          <p:cNvSpPr/>
          <p:nvPr/>
        </p:nvSpPr>
        <p:spPr>
          <a:xfrm>
            <a:off x="5259591" y="2160827"/>
            <a:ext cx="1540043" cy="604312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Implement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D5E5A64-9853-474C-AF2C-820305BE6799}"/>
              </a:ext>
            </a:extLst>
          </p:cNvPr>
          <p:cNvSpPr/>
          <p:nvPr/>
        </p:nvSpPr>
        <p:spPr>
          <a:xfrm>
            <a:off x="5259591" y="3098510"/>
            <a:ext cx="1540043" cy="60431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Stage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92C0424-495F-1F41-B6BA-CDFC5F29766B}"/>
              </a:ext>
            </a:extLst>
          </p:cNvPr>
          <p:cNvSpPr/>
          <p:nvPr/>
        </p:nvSpPr>
        <p:spPr>
          <a:xfrm>
            <a:off x="5259591" y="4036193"/>
            <a:ext cx="1540043" cy="604312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3EFDD30-D302-F84E-A312-36D1D8787F52}"/>
              </a:ext>
            </a:extLst>
          </p:cNvPr>
          <p:cNvSpPr/>
          <p:nvPr/>
        </p:nvSpPr>
        <p:spPr>
          <a:xfrm>
            <a:off x="5259591" y="5911560"/>
            <a:ext cx="1540043" cy="60431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Deploy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7EE92C3-D793-CE47-B180-A58F879A1919}"/>
              </a:ext>
            </a:extLst>
          </p:cNvPr>
          <p:cNvSpPr txBox="1"/>
          <p:nvPr/>
        </p:nvSpPr>
        <p:spPr>
          <a:xfrm>
            <a:off x="6962433" y="256277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Meet with Designers to review proposed features to implement during the cycle.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188FDD6-A570-3541-890D-8030232B65E9}"/>
              </a:ext>
            </a:extLst>
          </p:cNvPr>
          <p:cNvSpPr/>
          <p:nvPr/>
        </p:nvSpPr>
        <p:spPr>
          <a:xfrm>
            <a:off x="5259591" y="285461"/>
            <a:ext cx="1540043" cy="604312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Communicate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DC8CF7-9AFF-F249-9293-9763A5C57F50}"/>
              </a:ext>
            </a:extLst>
          </p:cNvPr>
          <p:cNvSpPr txBox="1"/>
          <p:nvPr/>
        </p:nvSpPr>
        <p:spPr>
          <a:xfrm>
            <a:off x="6962433" y="1194326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Determine effort and document tasks to implement identified features within the.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5F08AC5-1BE9-8A42-AAEF-9D7FD46C5CAE}"/>
              </a:ext>
            </a:extLst>
          </p:cNvPr>
          <p:cNvSpPr txBox="1"/>
          <p:nvPr/>
        </p:nvSpPr>
        <p:spPr>
          <a:xfrm>
            <a:off x="6962433" y="2132375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Complete planned tasks to develop and test planned features on local machine.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1783587-4FF2-E741-8F59-407BC301A7C2}"/>
              </a:ext>
            </a:extLst>
          </p:cNvPr>
          <p:cNvSpPr txBox="1"/>
          <p:nvPr/>
        </p:nvSpPr>
        <p:spPr>
          <a:xfrm>
            <a:off x="6962433" y="3070424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 implementations to private remote server for review and testing.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D8F2CB3-E3EA-164D-AEEA-62BD4BC4A582}"/>
              </a:ext>
            </a:extLst>
          </p:cNvPr>
          <p:cNvSpPr txBox="1"/>
          <p:nvPr/>
        </p:nvSpPr>
        <p:spPr>
          <a:xfrm>
            <a:off x="6962433" y="4008473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 to team for feature validation/QA. Revise implementation if necessary.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BA5D5C6A-2BAD-7B41-BE83-455D6F5F7CF5}"/>
              </a:ext>
            </a:extLst>
          </p:cNvPr>
          <p:cNvSpPr/>
          <p:nvPr/>
        </p:nvSpPr>
        <p:spPr>
          <a:xfrm>
            <a:off x="5259591" y="4973876"/>
            <a:ext cx="1540043" cy="604312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540043"/>
                      <a:gd name="connsiteY0" fmla="*/ 100721 h 604312"/>
                      <a:gd name="connsiteX1" fmla="*/ 100721 w 1540043"/>
                      <a:gd name="connsiteY1" fmla="*/ 0 h 604312"/>
                      <a:gd name="connsiteX2" fmla="*/ 560307 w 1540043"/>
                      <a:gd name="connsiteY2" fmla="*/ 0 h 604312"/>
                      <a:gd name="connsiteX3" fmla="*/ 1006508 w 1540043"/>
                      <a:gd name="connsiteY3" fmla="*/ 0 h 604312"/>
                      <a:gd name="connsiteX4" fmla="*/ 1439322 w 1540043"/>
                      <a:gd name="connsiteY4" fmla="*/ 0 h 604312"/>
                      <a:gd name="connsiteX5" fmla="*/ 1540043 w 1540043"/>
                      <a:gd name="connsiteY5" fmla="*/ 100721 h 604312"/>
                      <a:gd name="connsiteX6" fmla="*/ 1540043 w 1540043"/>
                      <a:gd name="connsiteY6" fmla="*/ 503591 h 604312"/>
                      <a:gd name="connsiteX7" fmla="*/ 1439322 w 1540043"/>
                      <a:gd name="connsiteY7" fmla="*/ 604312 h 604312"/>
                      <a:gd name="connsiteX8" fmla="*/ 979736 w 1540043"/>
                      <a:gd name="connsiteY8" fmla="*/ 604312 h 604312"/>
                      <a:gd name="connsiteX9" fmla="*/ 573693 w 1540043"/>
                      <a:gd name="connsiteY9" fmla="*/ 604312 h 604312"/>
                      <a:gd name="connsiteX10" fmla="*/ 100721 w 1540043"/>
                      <a:gd name="connsiteY10" fmla="*/ 604312 h 604312"/>
                      <a:gd name="connsiteX11" fmla="*/ 0 w 1540043"/>
                      <a:gd name="connsiteY11" fmla="*/ 503591 h 604312"/>
                      <a:gd name="connsiteX12" fmla="*/ 0 w 1540043"/>
                      <a:gd name="connsiteY12" fmla="*/ 100721 h 60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40043" h="604312" fill="none" extrusionOk="0">
                        <a:moveTo>
                          <a:pt x="0" y="100721"/>
                        </a:moveTo>
                        <a:cubicBezTo>
                          <a:pt x="-14290" y="47441"/>
                          <a:pt x="39079" y="-4151"/>
                          <a:pt x="100721" y="0"/>
                        </a:cubicBezTo>
                        <a:cubicBezTo>
                          <a:pt x="227841" y="-11528"/>
                          <a:pt x="353868" y="20506"/>
                          <a:pt x="560307" y="0"/>
                        </a:cubicBezTo>
                        <a:cubicBezTo>
                          <a:pt x="766746" y="-20506"/>
                          <a:pt x="845314" y="4507"/>
                          <a:pt x="1006508" y="0"/>
                        </a:cubicBezTo>
                        <a:cubicBezTo>
                          <a:pt x="1167702" y="-4507"/>
                          <a:pt x="1300121" y="39570"/>
                          <a:pt x="1439322" y="0"/>
                        </a:cubicBezTo>
                        <a:cubicBezTo>
                          <a:pt x="1486547" y="346"/>
                          <a:pt x="1547083" y="32403"/>
                          <a:pt x="1540043" y="100721"/>
                        </a:cubicBezTo>
                        <a:cubicBezTo>
                          <a:pt x="1553872" y="300885"/>
                          <a:pt x="1515006" y="320990"/>
                          <a:pt x="1540043" y="503591"/>
                        </a:cubicBezTo>
                        <a:cubicBezTo>
                          <a:pt x="1546226" y="571461"/>
                          <a:pt x="1484280" y="609938"/>
                          <a:pt x="1439322" y="604312"/>
                        </a:cubicBezTo>
                        <a:cubicBezTo>
                          <a:pt x="1251308" y="620734"/>
                          <a:pt x="1084854" y="579677"/>
                          <a:pt x="979736" y="604312"/>
                        </a:cubicBezTo>
                        <a:cubicBezTo>
                          <a:pt x="874618" y="628947"/>
                          <a:pt x="742601" y="557533"/>
                          <a:pt x="573693" y="604312"/>
                        </a:cubicBezTo>
                        <a:cubicBezTo>
                          <a:pt x="404785" y="651091"/>
                          <a:pt x="336849" y="596427"/>
                          <a:pt x="100721" y="604312"/>
                        </a:cubicBezTo>
                        <a:cubicBezTo>
                          <a:pt x="54819" y="607715"/>
                          <a:pt x="3089" y="569622"/>
                          <a:pt x="0" y="503591"/>
                        </a:cubicBezTo>
                        <a:cubicBezTo>
                          <a:pt x="-858" y="326852"/>
                          <a:pt x="31688" y="216462"/>
                          <a:pt x="0" y="100721"/>
                        </a:cubicBezTo>
                        <a:close/>
                      </a:path>
                      <a:path w="1540043" h="604312" stroke="0" extrusionOk="0">
                        <a:moveTo>
                          <a:pt x="0" y="100721"/>
                        </a:moveTo>
                        <a:cubicBezTo>
                          <a:pt x="-8358" y="39938"/>
                          <a:pt x="34340" y="4036"/>
                          <a:pt x="100721" y="0"/>
                        </a:cubicBezTo>
                        <a:cubicBezTo>
                          <a:pt x="296663" y="-40683"/>
                          <a:pt x="441808" y="7373"/>
                          <a:pt x="573693" y="0"/>
                        </a:cubicBezTo>
                        <a:cubicBezTo>
                          <a:pt x="705578" y="-7373"/>
                          <a:pt x="810079" y="10096"/>
                          <a:pt x="1006508" y="0"/>
                        </a:cubicBezTo>
                        <a:cubicBezTo>
                          <a:pt x="1202938" y="-10096"/>
                          <a:pt x="1265422" y="47683"/>
                          <a:pt x="1439322" y="0"/>
                        </a:cubicBezTo>
                        <a:cubicBezTo>
                          <a:pt x="1491160" y="-12203"/>
                          <a:pt x="1542803" y="34880"/>
                          <a:pt x="1540043" y="100721"/>
                        </a:cubicBezTo>
                        <a:cubicBezTo>
                          <a:pt x="1571488" y="277892"/>
                          <a:pt x="1511860" y="422041"/>
                          <a:pt x="1540043" y="503591"/>
                        </a:cubicBezTo>
                        <a:cubicBezTo>
                          <a:pt x="1539699" y="555937"/>
                          <a:pt x="1485822" y="616995"/>
                          <a:pt x="1439322" y="604312"/>
                        </a:cubicBezTo>
                        <a:cubicBezTo>
                          <a:pt x="1258476" y="639065"/>
                          <a:pt x="1174285" y="602113"/>
                          <a:pt x="1019894" y="604312"/>
                        </a:cubicBezTo>
                        <a:cubicBezTo>
                          <a:pt x="865503" y="606511"/>
                          <a:pt x="782021" y="602266"/>
                          <a:pt x="573693" y="604312"/>
                        </a:cubicBezTo>
                        <a:cubicBezTo>
                          <a:pt x="365365" y="606358"/>
                          <a:pt x="253660" y="555405"/>
                          <a:pt x="100721" y="604312"/>
                        </a:cubicBezTo>
                        <a:cubicBezTo>
                          <a:pt x="46690" y="602735"/>
                          <a:pt x="10746" y="552289"/>
                          <a:pt x="0" y="503591"/>
                        </a:cubicBezTo>
                        <a:cubicBezTo>
                          <a:pt x="-17879" y="385075"/>
                          <a:pt x="38076" y="249911"/>
                          <a:pt x="0" y="100721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2B408E-7119-BB4D-A615-8E1F2B86D528}"/>
              </a:ext>
            </a:extLst>
          </p:cNvPr>
          <p:cNvSpPr txBox="1"/>
          <p:nvPr/>
        </p:nvSpPr>
        <p:spPr>
          <a:xfrm>
            <a:off x="6962433" y="4946522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Testing of implemented features. Additional revisions addressed in future cycles.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7479A43-A12A-FB48-878A-275CA4F07D7B}"/>
              </a:ext>
            </a:extLst>
          </p:cNvPr>
          <p:cNvSpPr txBox="1"/>
          <p:nvPr/>
        </p:nvSpPr>
        <p:spPr>
          <a:xfrm>
            <a:off x="6962433" y="5884572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 implementations to public remote server for live use.</a:t>
            </a:r>
          </a:p>
        </p:txBody>
      </p: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F75B95DD-AF4A-5349-839C-6EAA00C7644D}"/>
              </a:ext>
            </a:extLst>
          </p:cNvPr>
          <p:cNvCxnSpPr>
            <a:cxnSpLocks/>
            <a:stCxn id="43" idx="1"/>
            <a:endCxn id="38" idx="1"/>
          </p:cNvCxnSpPr>
          <p:nvPr/>
        </p:nvCxnSpPr>
        <p:spPr>
          <a:xfrm rot="10800000">
            <a:off x="5259591" y="587618"/>
            <a:ext cx="12700" cy="4688415"/>
          </a:xfrm>
          <a:prstGeom prst="bentConnector3">
            <a:avLst>
              <a:gd name="adj1" fmla="val 2929409"/>
            </a:avLst>
          </a:prstGeom>
          <a:ln w="38100" cap="flat" cmpd="sng" algn="ctr">
            <a:solidFill>
              <a:srgbClr val="000000"/>
            </a:solidFill>
            <a:prstDash val="sysDot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51711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Communicate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7EE92C3-D793-CE47-B180-A58F879A1919}"/>
              </a:ext>
            </a:extLst>
          </p:cNvPr>
          <p:cNvSpPr txBox="1"/>
          <p:nvPr/>
        </p:nvSpPr>
        <p:spPr>
          <a:xfrm>
            <a:off x="6962433" y="256277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Meet with Designers to review proposed features to implement during the cycle.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3188FDD6-A570-3541-890D-8030232B65E9}"/>
              </a:ext>
            </a:extLst>
          </p:cNvPr>
          <p:cNvSpPr/>
          <p:nvPr/>
        </p:nvSpPr>
        <p:spPr>
          <a:xfrm>
            <a:off x="5259591" y="285461"/>
            <a:ext cx="1540043" cy="604312"/>
          </a:xfrm>
          <a:prstGeom prst="round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Communicate</a:t>
            </a:r>
          </a:p>
        </p:txBody>
      </p:sp>
    </p:spTree>
    <p:extLst>
      <p:ext uri="{BB962C8B-B14F-4D97-AF65-F5344CB8AC3E}">
        <p14:creationId xmlns:p14="http://schemas.microsoft.com/office/powerpoint/2010/main" val="2999333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Website Structure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A9889D5-8DEA-6B46-A2FB-4B448D6E75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1991" y="681628"/>
            <a:ext cx="7283362" cy="55253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354D83-770C-D04D-8C72-911E1DE4B218}"/>
              </a:ext>
            </a:extLst>
          </p:cNvPr>
          <p:cNvSpPr txBox="1"/>
          <p:nvPr/>
        </p:nvSpPr>
        <p:spPr>
          <a:xfrm rot="21136031">
            <a:off x="7047242" y="2612793"/>
            <a:ext cx="27920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Change </a:t>
            </a:r>
            <a:r>
              <a:rPr lang="en-US" dirty="0" err="1">
                <a:solidFill>
                  <a:srgbClr val="FF0000"/>
                </a:solidFill>
              </a:rPr>
              <a:t>Wordpress</a:t>
            </a:r>
            <a:r>
              <a:rPr lang="en-US" dirty="0">
                <a:solidFill>
                  <a:srgbClr val="FF0000"/>
                </a:solidFill>
              </a:rPr>
              <a:t> to WordPress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5EBD909-B034-494D-966E-77B30AC5DD78}"/>
              </a:ext>
            </a:extLst>
          </p:cNvPr>
          <p:cNvSpPr txBox="1"/>
          <p:nvPr/>
        </p:nvSpPr>
        <p:spPr>
          <a:xfrm rot="21136031">
            <a:off x="7053639" y="4379150"/>
            <a:ext cx="2815857" cy="931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Change “Information Architecture” to “Organization”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5EC185-4552-2547-96CE-AE803D111B90}"/>
              </a:ext>
            </a:extLst>
          </p:cNvPr>
          <p:cNvSpPr txBox="1"/>
          <p:nvPr/>
        </p:nvSpPr>
        <p:spPr>
          <a:xfrm rot="21136031">
            <a:off x="4854298" y="4527561"/>
            <a:ext cx="2815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Change “Content Storage” to “Entry”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3CCB8C-4445-9E46-9E30-26C70E9C400F}"/>
              </a:ext>
            </a:extLst>
          </p:cNvPr>
          <p:cNvSpPr txBox="1"/>
          <p:nvPr/>
        </p:nvSpPr>
        <p:spPr>
          <a:xfrm rot="21136031">
            <a:off x="9354581" y="4390102"/>
            <a:ext cx="28158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Change “User Interface” to “Presentation”</a:t>
            </a:r>
          </a:p>
        </p:txBody>
      </p:sp>
    </p:spTree>
    <p:extLst>
      <p:ext uri="{BB962C8B-B14F-4D97-AF65-F5344CB8AC3E}">
        <p14:creationId xmlns:p14="http://schemas.microsoft.com/office/powerpoint/2010/main" val="2377555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Plan</a:t>
            </a: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3D47CDAF-F6E9-C64A-B046-8AAAFBC62262}"/>
              </a:ext>
            </a:extLst>
          </p:cNvPr>
          <p:cNvSpPr/>
          <p:nvPr/>
        </p:nvSpPr>
        <p:spPr>
          <a:xfrm>
            <a:off x="5259591" y="1223144"/>
            <a:ext cx="1540043" cy="604312"/>
          </a:xfrm>
          <a:prstGeom prst="round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Plan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DC8CF7-9AFF-F249-9293-9763A5C57F50}"/>
              </a:ext>
            </a:extLst>
          </p:cNvPr>
          <p:cNvSpPr txBox="1"/>
          <p:nvPr/>
        </p:nvSpPr>
        <p:spPr>
          <a:xfrm>
            <a:off x="6962433" y="1194326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Determine effort and document tasks to implement identified features within the.</a:t>
            </a:r>
          </a:p>
        </p:txBody>
      </p:sp>
    </p:spTree>
    <p:extLst>
      <p:ext uri="{BB962C8B-B14F-4D97-AF65-F5344CB8AC3E}">
        <p14:creationId xmlns:p14="http://schemas.microsoft.com/office/powerpoint/2010/main" val="16102929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Implement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F2B6FA04-1841-7442-BAA3-B212A751DF2F}"/>
              </a:ext>
            </a:extLst>
          </p:cNvPr>
          <p:cNvSpPr/>
          <p:nvPr/>
        </p:nvSpPr>
        <p:spPr>
          <a:xfrm>
            <a:off x="5259591" y="2160827"/>
            <a:ext cx="1540043" cy="604312"/>
          </a:xfrm>
          <a:prstGeom prst="round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Implement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5F08AC5-1BE9-8A42-AAEF-9D7FD46C5CAE}"/>
              </a:ext>
            </a:extLst>
          </p:cNvPr>
          <p:cNvSpPr txBox="1"/>
          <p:nvPr/>
        </p:nvSpPr>
        <p:spPr>
          <a:xfrm>
            <a:off x="6962433" y="2132375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Complete planned tasks to develop and test planned features on local machine.</a:t>
            </a:r>
          </a:p>
        </p:txBody>
      </p:sp>
    </p:spTree>
    <p:extLst>
      <p:ext uri="{BB962C8B-B14F-4D97-AF65-F5344CB8AC3E}">
        <p14:creationId xmlns:p14="http://schemas.microsoft.com/office/powerpoint/2010/main" val="13739962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Stage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5D5E5A64-9853-474C-AF2C-820305BE6799}"/>
              </a:ext>
            </a:extLst>
          </p:cNvPr>
          <p:cNvSpPr/>
          <p:nvPr/>
        </p:nvSpPr>
        <p:spPr>
          <a:xfrm>
            <a:off x="5259591" y="3098510"/>
            <a:ext cx="1540043" cy="604312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Stage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1783587-4FF2-E741-8F59-407BC301A7C2}"/>
              </a:ext>
            </a:extLst>
          </p:cNvPr>
          <p:cNvSpPr txBox="1"/>
          <p:nvPr/>
        </p:nvSpPr>
        <p:spPr>
          <a:xfrm>
            <a:off x="6962433" y="3070424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 implementations to private remote server for review and testing.</a:t>
            </a:r>
          </a:p>
        </p:txBody>
      </p:sp>
    </p:spTree>
    <p:extLst>
      <p:ext uri="{BB962C8B-B14F-4D97-AF65-F5344CB8AC3E}">
        <p14:creationId xmlns:p14="http://schemas.microsoft.com/office/powerpoint/2010/main" val="2408784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Review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92C0424-495F-1F41-B6BA-CDFC5F29766B}"/>
              </a:ext>
            </a:extLst>
          </p:cNvPr>
          <p:cNvSpPr/>
          <p:nvPr/>
        </p:nvSpPr>
        <p:spPr>
          <a:xfrm>
            <a:off x="5259591" y="4036193"/>
            <a:ext cx="1540043" cy="604312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Review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D8F2CB3-E3EA-164D-AEEA-62BD4BC4A582}"/>
              </a:ext>
            </a:extLst>
          </p:cNvPr>
          <p:cNvSpPr txBox="1"/>
          <p:nvPr/>
        </p:nvSpPr>
        <p:spPr>
          <a:xfrm>
            <a:off x="6962433" y="4008473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Present to team for feature validation/QA. Revise implementation if necessary.</a:t>
            </a:r>
          </a:p>
        </p:txBody>
      </p:sp>
    </p:spTree>
    <p:extLst>
      <p:ext uri="{BB962C8B-B14F-4D97-AF65-F5344CB8AC3E}">
        <p14:creationId xmlns:p14="http://schemas.microsoft.com/office/powerpoint/2010/main" val="5446257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Test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BA5D5C6A-2BAD-7B41-BE83-455D6F5F7CF5}"/>
              </a:ext>
            </a:extLst>
          </p:cNvPr>
          <p:cNvSpPr/>
          <p:nvPr/>
        </p:nvSpPr>
        <p:spPr>
          <a:xfrm>
            <a:off x="5259591" y="4973876"/>
            <a:ext cx="1540043" cy="604312"/>
          </a:xfrm>
          <a:prstGeom prst="roundRect">
            <a:avLst/>
          </a:prstGeom>
          <a:solidFill>
            <a:schemeClr val="accent6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540043"/>
                      <a:gd name="connsiteY0" fmla="*/ 100721 h 604312"/>
                      <a:gd name="connsiteX1" fmla="*/ 100721 w 1540043"/>
                      <a:gd name="connsiteY1" fmla="*/ 0 h 604312"/>
                      <a:gd name="connsiteX2" fmla="*/ 560307 w 1540043"/>
                      <a:gd name="connsiteY2" fmla="*/ 0 h 604312"/>
                      <a:gd name="connsiteX3" fmla="*/ 1006508 w 1540043"/>
                      <a:gd name="connsiteY3" fmla="*/ 0 h 604312"/>
                      <a:gd name="connsiteX4" fmla="*/ 1439322 w 1540043"/>
                      <a:gd name="connsiteY4" fmla="*/ 0 h 604312"/>
                      <a:gd name="connsiteX5" fmla="*/ 1540043 w 1540043"/>
                      <a:gd name="connsiteY5" fmla="*/ 100721 h 604312"/>
                      <a:gd name="connsiteX6" fmla="*/ 1540043 w 1540043"/>
                      <a:gd name="connsiteY6" fmla="*/ 503591 h 604312"/>
                      <a:gd name="connsiteX7" fmla="*/ 1439322 w 1540043"/>
                      <a:gd name="connsiteY7" fmla="*/ 604312 h 604312"/>
                      <a:gd name="connsiteX8" fmla="*/ 979736 w 1540043"/>
                      <a:gd name="connsiteY8" fmla="*/ 604312 h 604312"/>
                      <a:gd name="connsiteX9" fmla="*/ 573693 w 1540043"/>
                      <a:gd name="connsiteY9" fmla="*/ 604312 h 604312"/>
                      <a:gd name="connsiteX10" fmla="*/ 100721 w 1540043"/>
                      <a:gd name="connsiteY10" fmla="*/ 604312 h 604312"/>
                      <a:gd name="connsiteX11" fmla="*/ 0 w 1540043"/>
                      <a:gd name="connsiteY11" fmla="*/ 503591 h 604312"/>
                      <a:gd name="connsiteX12" fmla="*/ 0 w 1540043"/>
                      <a:gd name="connsiteY12" fmla="*/ 100721 h 6043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40043" h="604312" fill="none" extrusionOk="0">
                        <a:moveTo>
                          <a:pt x="0" y="100721"/>
                        </a:moveTo>
                        <a:cubicBezTo>
                          <a:pt x="-14290" y="47441"/>
                          <a:pt x="39079" y="-4151"/>
                          <a:pt x="100721" y="0"/>
                        </a:cubicBezTo>
                        <a:cubicBezTo>
                          <a:pt x="227841" y="-11528"/>
                          <a:pt x="353868" y="20506"/>
                          <a:pt x="560307" y="0"/>
                        </a:cubicBezTo>
                        <a:cubicBezTo>
                          <a:pt x="766746" y="-20506"/>
                          <a:pt x="845314" y="4507"/>
                          <a:pt x="1006508" y="0"/>
                        </a:cubicBezTo>
                        <a:cubicBezTo>
                          <a:pt x="1167702" y="-4507"/>
                          <a:pt x="1300121" y="39570"/>
                          <a:pt x="1439322" y="0"/>
                        </a:cubicBezTo>
                        <a:cubicBezTo>
                          <a:pt x="1486547" y="346"/>
                          <a:pt x="1547083" y="32403"/>
                          <a:pt x="1540043" y="100721"/>
                        </a:cubicBezTo>
                        <a:cubicBezTo>
                          <a:pt x="1553872" y="300885"/>
                          <a:pt x="1515006" y="320990"/>
                          <a:pt x="1540043" y="503591"/>
                        </a:cubicBezTo>
                        <a:cubicBezTo>
                          <a:pt x="1546226" y="571461"/>
                          <a:pt x="1484280" y="609938"/>
                          <a:pt x="1439322" y="604312"/>
                        </a:cubicBezTo>
                        <a:cubicBezTo>
                          <a:pt x="1251308" y="620734"/>
                          <a:pt x="1084854" y="579677"/>
                          <a:pt x="979736" y="604312"/>
                        </a:cubicBezTo>
                        <a:cubicBezTo>
                          <a:pt x="874618" y="628947"/>
                          <a:pt x="742601" y="557533"/>
                          <a:pt x="573693" y="604312"/>
                        </a:cubicBezTo>
                        <a:cubicBezTo>
                          <a:pt x="404785" y="651091"/>
                          <a:pt x="336849" y="596427"/>
                          <a:pt x="100721" y="604312"/>
                        </a:cubicBezTo>
                        <a:cubicBezTo>
                          <a:pt x="54819" y="607715"/>
                          <a:pt x="3089" y="569622"/>
                          <a:pt x="0" y="503591"/>
                        </a:cubicBezTo>
                        <a:cubicBezTo>
                          <a:pt x="-858" y="326852"/>
                          <a:pt x="31688" y="216462"/>
                          <a:pt x="0" y="100721"/>
                        </a:cubicBezTo>
                        <a:close/>
                      </a:path>
                      <a:path w="1540043" h="604312" stroke="0" extrusionOk="0">
                        <a:moveTo>
                          <a:pt x="0" y="100721"/>
                        </a:moveTo>
                        <a:cubicBezTo>
                          <a:pt x="-8358" y="39938"/>
                          <a:pt x="34340" y="4036"/>
                          <a:pt x="100721" y="0"/>
                        </a:cubicBezTo>
                        <a:cubicBezTo>
                          <a:pt x="296663" y="-40683"/>
                          <a:pt x="441808" y="7373"/>
                          <a:pt x="573693" y="0"/>
                        </a:cubicBezTo>
                        <a:cubicBezTo>
                          <a:pt x="705578" y="-7373"/>
                          <a:pt x="810079" y="10096"/>
                          <a:pt x="1006508" y="0"/>
                        </a:cubicBezTo>
                        <a:cubicBezTo>
                          <a:pt x="1202938" y="-10096"/>
                          <a:pt x="1265422" y="47683"/>
                          <a:pt x="1439322" y="0"/>
                        </a:cubicBezTo>
                        <a:cubicBezTo>
                          <a:pt x="1491160" y="-12203"/>
                          <a:pt x="1542803" y="34880"/>
                          <a:pt x="1540043" y="100721"/>
                        </a:cubicBezTo>
                        <a:cubicBezTo>
                          <a:pt x="1571488" y="277892"/>
                          <a:pt x="1511860" y="422041"/>
                          <a:pt x="1540043" y="503591"/>
                        </a:cubicBezTo>
                        <a:cubicBezTo>
                          <a:pt x="1539699" y="555937"/>
                          <a:pt x="1485822" y="616995"/>
                          <a:pt x="1439322" y="604312"/>
                        </a:cubicBezTo>
                        <a:cubicBezTo>
                          <a:pt x="1258476" y="639065"/>
                          <a:pt x="1174285" y="602113"/>
                          <a:pt x="1019894" y="604312"/>
                        </a:cubicBezTo>
                        <a:cubicBezTo>
                          <a:pt x="865503" y="606511"/>
                          <a:pt x="782021" y="602266"/>
                          <a:pt x="573693" y="604312"/>
                        </a:cubicBezTo>
                        <a:cubicBezTo>
                          <a:pt x="365365" y="606358"/>
                          <a:pt x="253660" y="555405"/>
                          <a:pt x="100721" y="604312"/>
                        </a:cubicBezTo>
                        <a:cubicBezTo>
                          <a:pt x="46690" y="602735"/>
                          <a:pt x="10746" y="552289"/>
                          <a:pt x="0" y="503591"/>
                        </a:cubicBezTo>
                        <a:cubicBezTo>
                          <a:pt x="-17879" y="385075"/>
                          <a:pt x="38076" y="249911"/>
                          <a:pt x="0" y="100721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2B408E-7119-BB4D-A615-8E1F2B86D528}"/>
              </a:ext>
            </a:extLst>
          </p:cNvPr>
          <p:cNvSpPr txBox="1"/>
          <p:nvPr/>
        </p:nvSpPr>
        <p:spPr>
          <a:xfrm>
            <a:off x="6962433" y="4946522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 Testing of implemented features. Additional revisions addressed in future cycles.</a:t>
            </a:r>
          </a:p>
        </p:txBody>
      </p:sp>
    </p:spTree>
    <p:extLst>
      <p:ext uri="{BB962C8B-B14F-4D97-AF65-F5344CB8AC3E}">
        <p14:creationId xmlns:p14="http://schemas.microsoft.com/office/powerpoint/2010/main" val="1311487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Deploy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F3EFDD30-D302-F84E-A312-36D1D8787F52}"/>
              </a:ext>
            </a:extLst>
          </p:cNvPr>
          <p:cNvSpPr/>
          <p:nvPr/>
        </p:nvSpPr>
        <p:spPr>
          <a:xfrm>
            <a:off x="5259591" y="5911560"/>
            <a:ext cx="1540043" cy="604312"/>
          </a:xfrm>
          <a:prstGeom prst="roundRect">
            <a:avLst/>
          </a:pr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Deploy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7479A43-A12A-FB48-878A-275CA4F07D7B}"/>
              </a:ext>
            </a:extLst>
          </p:cNvPr>
          <p:cNvSpPr txBox="1"/>
          <p:nvPr/>
        </p:nvSpPr>
        <p:spPr>
          <a:xfrm>
            <a:off x="6962433" y="5884572"/>
            <a:ext cx="46790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Push implementations to public remote server for live use.</a:t>
            </a:r>
          </a:p>
        </p:txBody>
      </p:sp>
    </p:spTree>
    <p:extLst>
      <p:ext uri="{BB962C8B-B14F-4D97-AF65-F5344CB8AC3E}">
        <p14:creationId xmlns:p14="http://schemas.microsoft.com/office/powerpoint/2010/main" val="13472365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wrap="square"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[Cycle Details?]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42C-AA9A-EB4B-AC0F-F1788FACD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1" dirty="0"/>
              <a:t>[Individual slides to provide additional details for individual Cycle phases?]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369061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wrap="square"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[Local Tech/Tools?]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42C-AA9A-EB4B-AC0F-F1788FACD283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21259249">
            <a:off x="5780357" y="5330392"/>
            <a:ext cx="5716988" cy="46216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F0000"/>
                </a:solidFill>
              </a:rPr>
              <a:t>[Break to separate tech/tool slides?]</a:t>
            </a:r>
            <a:endParaRPr lang="en-US" sz="2400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E4044C-F6FB-4C46-81BA-6CDD9532F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7253" y="283047"/>
            <a:ext cx="6830186" cy="476560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4A94492D-50AA-9A43-AB63-6C6E2C475198}"/>
              </a:ext>
            </a:extLst>
          </p:cNvPr>
          <p:cNvSpPr txBox="1">
            <a:spLocks/>
          </p:cNvSpPr>
          <p:nvPr/>
        </p:nvSpPr>
        <p:spPr>
          <a:xfrm rot="21259249">
            <a:off x="5780356" y="5904323"/>
            <a:ext cx="5716988" cy="462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rgbClr val="FF0000"/>
                </a:solidFill>
              </a:rPr>
              <a:t>[Placeholder screenshot shown]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3246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wrap="square"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[Other?]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E431BD32-5A0F-EF4F-BA88-8580A64299DF}"/>
              </a:ext>
            </a:extLst>
          </p:cNvPr>
          <p:cNvSpPr txBox="1">
            <a:spLocks/>
          </p:cNvSpPr>
          <p:nvPr/>
        </p:nvSpPr>
        <p:spPr>
          <a:xfrm>
            <a:off x="5573864" y="1166933"/>
            <a:ext cx="5716988" cy="4279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[Additional slides?]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9555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Host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42C-AA9A-EB4B-AC0F-F1788FACD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dirty="0"/>
              <a:t>Host</a:t>
            </a:r>
            <a:r>
              <a:rPr lang="en-US" sz="2400" dirty="0"/>
              <a:t> is primarily responsible for the storage space for the </a:t>
            </a:r>
            <a:r>
              <a:rPr lang="en-US" sz="2400" b="1" dirty="0"/>
              <a:t>Website</a:t>
            </a:r>
            <a:r>
              <a:rPr lang="en-US" sz="2400" dirty="0"/>
              <a:t>. Storage can be used for:</a:t>
            </a:r>
          </a:p>
          <a:p>
            <a:r>
              <a:rPr lang="en-US" sz="2400" dirty="0"/>
              <a:t>The </a:t>
            </a:r>
            <a:r>
              <a:rPr lang="en-US" sz="2400" b="1" dirty="0"/>
              <a:t>Server</a:t>
            </a:r>
          </a:p>
          <a:p>
            <a:r>
              <a:rPr lang="en-US" sz="2400" dirty="0"/>
              <a:t>Databases</a:t>
            </a:r>
          </a:p>
          <a:p>
            <a:r>
              <a:rPr lang="en-US" sz="2400" dirty="0"/>
              <a:t>Applications (</a:t>
            </a:r>
            <a:r>
              <a:rPr lang="en-US" sz="2400" b="1" dirty="0"/>
              <a:t>Host</a:t>
            </a:r>
            <a:r>
              <a:rPr lang="en-US" sz="2400" dirty="0"/>
              <a:t>, </a:t>
            </a:r>
            <a:r>
              <a:rPr lang="en-US" sz="2400" b="1" dirty="0"/>
              <a:t>Server</a:t>
            </a:r>
            <a:r>
              <a:rPr lang="en-US" sz="2400" dirty="0"/>
              <a:t>, </a:t>
            </a:r>
            <a:r>
              <a:rPr lang="en-US" sz="2400" b="1" dirty="0"/>
              <a:t>Website</a:t>
            </a:r>
            <a:r>
              <a:rPr lang="en-US" sz="2400" dirty="0"/>
              <a:t>)</a:t>
            </a:r>
          </a:p>
          <a:p>
            <a:r>
              <a:rPr lang="en-US" sz="2400" dirty="0"/>
              <a:t>Files (markup, script, config, etc.)</a:t>
            </a:r>
          </a:p>
          <a:p>
            <a:r>
              <a:rPr lang="en-US" sz="2400" dirty="0"/>
              <a:t>Resources (images, videos, etc.)</a:t>
            </a:r>
          </a:p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dirty="0"/>
              <a:t>Host</a:t>
            </a:r>
            <a:r>
              <a:rPr lang="en-US" sz="2400" dirty="0"/>
              <a:t> is also the target for the pointing of the domain names (URLs) of the </a:t>
            </a:r>
            <a:r>
              <a:rPr lang="en-US" sz="2400" b="1" dirty="0"/>
              <a:t>Website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0299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42C-AA9A-EB4B-AC0F-F1788FACD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dirty="0"/>
              <a:t>Server</a:t>
            </a:r>
            <a:r>
              <a:rPr lang="en-US" sz="2400" dirty="0"/>
              <a:t> is responsible for receiving requests and returning the result to the </a:t>
            </a:r>
            <a:r>
              <a:rPr lang="en-US" sz="2400" b="1" dirty="0"/>
              <a:t>Client</a:t>
            </a:r>
            <a:r>
              <a:rPr lang="en-US" sz="2400" dirty="0"/>
              <a:t> in the form of a web page.</a:t>
            </a:r>
          </a:p>
          <a:p>
            <a:pPr marL="0" indent="0">
              <a:buNone/>
            </a:pPr>
            <a:r>
              <a:rPr lang="en-US" sz="2400" dirty="0"/>
              <a:t>Server-Side technologies will process request information prior to returning the result to the </a:t>
            </a:r>
            <a:r>
              <a:rPr lang="en-US" sz="2400" b="1" dirty="0"/>
              <a:t>Client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Client-Side technologies will process returned information prior to displaying content through the </a:t>
            </a:r>
            <a:r>
              <a:rPr lang="en-US" sz="2400" b="1" dirty="0"/>
              <a:t>Client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1130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Platform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F642C-AA9A-EB4B-AC0F-F1788FACD2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dirty="0"/>
              <a:t>Platform</a:t>
            </a:r>
            <a:r>
              <a:rPr lang="en-US" sz="2400" dirty="0"/>
              <a:t> chosen for </a:t>
            </a:r>
            <a:r>
              <a:rPr lang="en-US" sz="2400" b="1" dirty="0"/>
              <a:t>Implementation</a:t>
            </a:r>
            <a:r>
              <a:rPr lang="en-US" sz="2400" dirty="0"/>
              <a:t> is the </a:t>
            </a:r>
            <a:r>
              <a:rPr lang="en-US" sz="2400" b="1" dirty="0"/>
              <a:t>WordPress Content Management System (CMS)</a:t>
            </a:r>
          </a:p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dirty="0"/>
              <a:t>WordPress CMS </a:t>
            </a:r>
            <a:r>
              <a:rPr lang="en-US" sz="2400" dirty="0"/>
              <a:t>provides underlying structure for adding, editing, and organizing content via an </a:t>
            </a:r>
            <a:r>
              <a:rPr lang="en-US" sz="2400" b="1" dirty="0"/>
              <a:t>Admin</a:t>
            </a:r>
            <a:r>
              <a:rPr lang="en-US" sz="2400" dirty="0"/>
              <a:t> interface.</a:t>
            </a:r>
          </a:p>
          <a:p>
            <a:pPr marL="0" indent="0">
              <a:buNone/>
            </a:pPr>
            <a:r>
              <a:rPr lang="en-US" sz="2400" dirty="0"/>
              <a:t>The </a:t>
            </a:r>
            <a:r>
              <a:rPr lang="en-US" sz="2400" b="1" dirty="0"/>
              <a:t>Admin</a:t>
            </a:r>
            <a:r>
              <a:rPr lang="en-US" sz="2400" dirty="0"/>
              <a:t> is provided “out of the box” in the </a:t>
            </a:r>
            <a:r>
              <a:rPr lang="en-US" sz="2400" b="1" dirty="0"/>
              <a:t>WordPress CMS</a:t>
            </a:r>
            <a:r>
              <a:rPr lang="en-US" sz="2400" dirty="0"/>
              <a:t> installation. Functionality and appearance can be further extended using </a:t>
            </a:r>
            <a:r>
              <a:rPr lang="en-US" sz="2400" b="1" dirty="0"/>
              <a:t>Themes</a:t>
            </a:r>
            <a:r>
              <a:rPr lang="en-US" sz="2400" dirty="0"/>
              <a:t> and </a:t>
            </a:r>
            <a:r>
              <a:rPr lang="en-US" sz="2400" b="1" dirty="0"/>
              <a:t>Plugins</a:t>
            </a:r>
            <a:r>
              <a:rPr lang="en-US" sz="2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69665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Technologies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(Server-Side)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2ECCB69-DEC3-1243-BE25-33E011021518}"/>
              </a:ext>
            </a:extLst>
          </p:cNvPr>
          <p:cNvGrpSpPr/>
          <p:nvPr/>
        </p:nvGrpSpPr>
        <p:grpSpPr>
          <a:xfrm>
            <a:off x="5033121" y="1375922"/>
            <a:ext cx="6824197" cy="4106157"/>
            <a:chOff x="5033121" y="969447"/>
            <a:chExt cx="6824197" cy="4106157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7FD905-1FE3-4748-9A4E-73050CD46998}"/>
                </a:ext>
              </a:extLst>
            </p:cNvPr>
            <p:cNvSpPr txBox="1"/>
            <p:nvPr/>
          </p:nvSpPr>
          <p:spPr>
            <a:xfrm>
              <a:off x="6573895" y="1782395"/>
              <a:ext cx="5283423" cy="3293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Underlying server technology used to serve documents to the </a:t>
              </a:r>
              <a:r>
                <a:rPr lang="en-US" sz="1600" b="1" dirty="0"/>
                <a:t>Client</a:t>
              </a:r>
              <a:r>
                <a:rPr lang="en-US" sz="1600" dirty="0"/>
                <a:t> and provide underlying support for the use of </a:t>
              </a:r>
              <a:r>
                <a:rPr lang="en-US" sz="1600" b="1" dirty="0"/>
                <a:t>PHP</a:t>
              </a:r>
              <a:r>
                <a:rPr lang="en-US" sz="1600" dirty="0"/>
                <a:t> and </a:t>
              </a:r>
              <a:r>
                <a:rPr lang="en-US" sz="1600" b="1" dirty="0"/>
                <a:t>MySQL</a:t>
              </a:r>
              <a:r>
                <a:rPr lang="en-US" sz="1600" dirty="0"/>
                <a:t>. </a:t>
              </a:r>
              <a:r>
                <a:rPr lang="en-US" sz="1600" i="1" dirty="0"/>
                <a:t>Server level access not supported with </a:t>
              </a:r>
              <a:r>
                <a:rPr lang="en-US" sz="1600" i="1" dirty="0" err="1"/>
                <a:t>wordpress.com</a:t>
              </a:r>
              <a:r>
                <a:rPr lang="en-US" sz="1600" i="1" dirty="0"/>
                <a:t> hosting.</a:t>
              </a:r>
            </a:p>
            <a:p>
              <a:endParaRPr lang="en-US" sz="1600" dirty="0"/>
            </a:p>
            <a:p>
              <a:r>
                <a:rPr lang="en-US" sz="1600" dirty="0"/>
                <a:t>Server-side scripting language. </a:t>
              </a:r>
              <a:r>
                <a:rPr lang="en-US" sz="1600" b="1" dirty="0"/>
                <a:t>PHP</a:t>
              </a:r>
              <a:r>
                <a:rPr lang="en-US" sz="1600" dirty="0"/>
                <a:t> can be used to write </a:t>
              </a:r>
              <a:r>
                <a:rPr lang="en-US" sz="1600" b="1" dirty="0"/>
                <a:t>HTML</a:t>
              </a:r>
              <a:r>
                <a:rPr lang="en-US" sz="1600" dirty="0"/>
                <a:t>, </a:t>
              </a:r>
              <a:r>
                <a:rPr lang="en-US" sz="1600" b="1" dirty="0"/>
                <a:t>JavaScript</a:t>
              </a:r>
              <a:r>
                <a:rPr lang="en-US" sz="1600" dirty="0"/>
                <a:t>, and </a:t>
              </a:r>
              <a:r>
                <a:rPr lang="en-US" sz="1600" b="1" dirty="0"/>
                <a:t>CSS</a:t>
              </a:r>
              <a:r>
                <a:rPr lang="en-US" sz="1600" dirty="0"/>
                <a:t> dynamically during server-side processing of an </a:t>
              </a:r>
              <a:r>
                <a:rPr lang="en-US" sz="1600" b="1" dirty="0"/>
                <a:t>HTML</a:t>
              </a:r>
              <a:r>
                <a:rPr lang="en-US" sz="1600" dirty="0"/>
                <a:t> document.</a:t>
              </a:r>
            </a:p>
            <a:p>
              <a:endParaRPr lang="en-US" sz="1600" dirty="0"/>
            </a:p>
            <a:p>
              <a:r>
                <a:rPr lang="en-US" sz="1600" b="1" dirty="0"/>
                <a:t>SQL</a:t>
              </a:r>
              <a:r>
                <a:rPr lang="en-US" sz="1600" dirty="0"/>
                <a:t> subset database used to store content and settings for the </a:t>
              </a:r>
              <a:r>
                <a:rPr lang="en-US" sz="1600" b="1" dirty="0"/>
                <a:t>CMS</a:t>
              </a:r>
              <a:r>
                <a:rPr lang="en-US" sz="1600" dirty="0"/>
                <a:t>. Accessed via queries initiated in </a:t>
              </a:r>
              <a:r>
                <a:rPr lang="en-US" sz="1600" b="1" dirty="0"/>
                <a:t>PHP</a:t>
              </a:r>
              <a:r>
                <a:rPr lang="en-US" sz="1600" dirty="0"/>
                <a:t> during server-side processing, or in client-side </a:t>
              </a:r>
              <a:r>
                <a:rPr lang="en-US" sz="1600" b="1" dirty="0"/>
                <a:t>JavaScript</a:t>
              </a:r>
              <a:r>
                <a:rPr lang="en-US" sz="1600" dirty="0"/>
                <a:t> via AJAX commands to a </a:t>
              </a:r>
              <a:r>
                <a:rPr lang="en-US" sz="1600" b="1" dirty="0"/>
                <a:t>PHP</a:t>
              </a:r>
              <a:r>
                <a:rPr lang="en-US" sz="1600" dirty="0"/>
                <a:t> script.</a:t>
              </a: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F276F1-E829-614A-B9BC-552A5437D208}"/>
                </a:ext>
              </a:extLst>
            </p:cNvPr>
            <p:cNvSpPr txBox="1"/>
            <p:nvPr/>
          </p:nvSpPr>
          <p:spPr>
            <a:xfrm>
              <a:off x="5033121" y="1782395"/>
              <a:ext cx="1415709" cy="255454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b="1" dirty="0"/>
                <a:t>Apache Server</a:t>
              </a:r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r>
                <a:rPr lang="en-US" sz="1600" b="1" dirty="0"/>
                <a:t>PHP</a:t>
              </a:r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r>
                <a:rPr lang="en-US" sz="1600" b="1" dirty="0"/>
                <a:t>MySQL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B6A77AB-E224-F34A-A3DC-5B852AEF44C6}"/>
                </a:ext>
              </a:extLst>
            </p:cNvPr>
            <p:cNvSpPr txBox="1"/>
            <p:nvPr/>
          </p:nvSpPr>
          <p:spPr>
            <a:xfrm>
              <a:off x="5033121" y="969447"/>
              <a:ext cx="682419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“Server-Side” refers to any technologies and processes that are performed by the </a:t>
              </a:r>
              <a:r>
                <a:rPr lang="en-US" sz="1600" b="1" dirty="0"/>
                <a:t>Server</a:t>
              </a:r>
              <a:r>
                <a:rPr lang="en-US" sz="1600" dirty="0"/>
                <a:t> prior to returning data to the </a:t>
              </a:r>
              <a:r>
                <a:rPr lang="en-US" sz="1600" b="1" dirty="0"/>
                <a:t>Client</a:t>
              </a:r>
              <a:r>
                <a:rPr lang="en-US" sz="16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472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Technologies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(Client-Side)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11E3867-B194-D04B-A441-10C21BA10A77}"/>
              </a:ext>
            </a:extLst>
          </p:cNvPr>
          <p:cNvGrpSpPr/>
          <p:nvPr/>
        </p:nvGrpSpPr>
        <p:grpSpPr>
          <a:xfrm>
            <a:off x="5033121" y="637258"/>
            <a:ext cx="6824197" cy="5583485"/>
            <a:chOff x="5033121" y="1375922"/>
            <a:chExt cx="6824197" cy="558348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327FD905-1FE3-4748-9A4E-73050CD46998}"/>
                </a:ext>
              </a:extLst>
            </p:cNvPr>
            <p:cNvSpPr txBox="1"/>
            <p:nvPr/>
          </p:nvSpPr>
          <p:spPr>
            <a:xfrm>
              <a:off x="6573895" y="2188870"/>
              <a:ext cx="5283423" cy="47705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Declarative markup language to display elements in web browser. HTML can be written directly or generated via </a:t>
              </a:r>
              <a:r>
                <a:rPr lang="en-US" sz="1600" b="1" dirty="0"/>
                <a:t>PHP</a:t>
              </a:r>
              <a:r>
                <a:rPr lang="en-US" sz="1600" dirty="0"/>
                <a:t> or </a:t>
              </a:r>
              <a:r>
                <a:rPr lang="en-US" sz="1600" b="1" dirty="0"/>
                <a:t>JavaScript</a:t>
              </a:r>
              <a:r>
                <a:rPr lang="en-US" sz="1600" dirty="0"/>
                <a:t>.</a:t>
              </a:r>
            </a:p>
            <a:p>
              <a:endParaRPr lang="en-US" sz="1600" dirty="0"/>
            </a:p>
            <a:p>
              <a:r>
                <a:rPr lang="en-US" sz="1600" dirty="0"/>
                <a:t>Client-side scripting. Scripts can be declared in three ways (shown in order of preference):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in external </a:t>
              </a:r>
              <a:r>
                <a:rPr lang="en-US" sz="1600" b="1" dirty="0"/>
                <a:t>JavaScript</a:t>
              </a:r>
              <a:r>
                <a:rPr lang="en-US" sz="1600" dirty="0"/>
                <a:t> documents included in </a:t>
              </a:r>
              <a:r>
                <a:rPr lang="en-US" sz="1600" b="1" dirty="0"/>
                <a:t>HTML</a:t>
              </a:r>
              <a:r>
                <a:rPr lang="en-US" sz="1600" dirty="0"/>
                <a:t> via a &lt;script&gt; tag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within the body of a &lt;script&gt;&lt;/script&gt; tag in the </a:t>
              </a:r>
              <a:r>
                <a:rPr lang="en-US" sz="1600" b="1" dirty="0"/>
                <a:t>HTML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Inline via attributes in </a:t>
              </a:r>
              <a:r>
                <a:rPr lang="en-US" sz="1600" b="1" dirty="0"/>
                <a:t>HTML</a:t>
              </a:r>
              <a:r>
                <a:rPr lang="en-US" sz="1600" dirty="0"/>
                <a:t> element tags</a:t>
              </a:r>
              <a:endParaRPr lang="en-US" sz="1600" b="1" dirty="0"/>
            </a:p>
            <a:p>
              <a:endParaRPr lang="en-US" sz="1600" dirty="0"/>
            </a:p>
            <a:p>
              <a:r>
                <a:rPr lang="en-US" sz="1600" dirty="0"/>
                <a:t>Server-side declarations of styling, and behavior, for HTML elements. Styles can be declared in three ways (shown in order of preference):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in external </a:t>
              </a:r>
              <a:r>
                <a:rPr lang="en-US" sz="1600" b="1" dirty="0"/>
                <a:t>CSS</a:t>
              </a:r>
              <a:r>
                <a:rPr lang="en-US" sz="1600" dirty="0"/>
                <a:t> documents included in the </a:t>
              </a:r>
              <a:r>
                <a:rPr lang="en-US" sz="1600" b="1" dirty="0"/>
                <a:t>HTML</a:t>
              </a:r>
              <a:r>
                <a:rPr lang="en-US" sz="1600" dirty="0"/>
                <a:t> header via a &lt;link&gt; tag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within the body of a &lt;style&gt;&lt;/style&gt; tag in the </a:t>
              </a:r>
              <a:r>
                <a:rPr lang="en-US" sz="1600" b="1" dirty="0"/>
                <a:t>HTML </a:t>
              </a:r>
              <a:r>
                <a:rPr lang="en-US" sz="1600" dirty="0"/>
                <a:t>header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sz="1600" dirty="0"/>
                <a:t>Inline via style attribute in </a:t>
              </a:r>
              <a:r>
                <a:rPr lang="en-US" sz="1600" b="1" dirty="0"/>
                <a:t>HTML</a:t>
              </a:r>
              <a:r>
                <a:rPr lang="en-US" sz="1600" dirty="0"/>
                <a:t> element tags</a:t>
              </a:r>
              <a:endParaRPr lang="en-US" sz="1600" b="1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56F276F1-E829-614A-B9BC-552A5437D208}"/>
                </a:ext>
              </a:extLst>
            </p:cNvPr>
            <p:cNvSpPr txBox="1"/>
            <p:nvPr/>
          </p:nvSpPr>
          <p:spPr>
            <a:xfrm>
              <a:off x="5414829" y="2192114"/>
              <a:ext cx="1034001" cy="30469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sz="1600" b="1" dirty="0"/>
                <a:t>HTML</a:t>
              </a:r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r>
                <a:rPr lang="en-US" sz="1600" b="1" dirty="0"/>
                <a:t>JavaScript</a:t>
              </a:r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endParaRPr lang="en-US" sz="1600" b="1" dirty="0"/>
            </a:p>
            <a:p>
              <a:pPr algn="r"/>
              <a:r>
                <a:rPr lang="en-US" sz="1600" b="1" dirty="0"/>
                <a:t>CSS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6109EF8-2560-9B48-99D2-042EBFF7FC1D}"/>
                </a:ext>
              </a:extLst>
            </p:cNvPr>
            <p:cNvSpPr txBox="1"/>
            <p:nvPr/>
          </p:nvSpPr>
          <p:spPr>
            <a:xfrm>
              <a:off x="5033121" y="1375922"/>
              <a:ext cx="682419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“Client-Side” refers to any technologies and processes that are performed by the </a:t>
              </a:r>
              <a:r>
                <a:rPr lang="en-US" sz="1600" b="1" dirty="0"/>
                <a:t>Client</a:t>
              </a:r>
              <a:r>
                <a:rPr lang="en-US" sz="1600" dirty="0"/>
                <a:t> (i.e.: web browser) after receiving data from the </a:t>
              </a:r>
              <a:r>
                <a:rPr lang="en-US" sz="1600" b="1" dirty="0"/>
                <a:t>Server</a:t>
              </a:r>
              <a:r>
                <a:rPr lang="en-US" sz="1600" dirty="0"/>
                <a:t>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98610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Data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Entry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91DF6BF-9900-374B-9D78-10FA9378C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400" dirty="0"/>
              <a:t>The process of entering content into the database via the Admin Interface in the form of Pages and Posts…various </a:t>
            </a:r>
            <a:r>
              <a:rPr lang="en-US" sz="2400" b="1" dirty="0"/>
              <a:t>Post</a:t>
            </a:r>
            <a:r>
              <a:rPr lang="en-US" sz="2400" dirty="0"/>
              <a:t> types. The Platform includes two default Post types:</a:t>
            </a:r>
          </a:p>
          <a:p>
            <a:r>
              <a:rPr lang="en-US" sz="2400" b="1" dirty="0"/>
              <a:t>Pages </a:t>
            </a:r>
            <a:r>
              <a:rPr lang="en-US" sz="2400" dirty="0"/>
              <a:t>represent “static” content, displayed in the form of a web page.</a:t>
            </a:r>
            <a:endParaRPr lang="en-US" sz="2400" b="1" dirty="0"/>
          </a:p>
          <a:p>
            <a:r>
              <a:rPr lang="en-US" sz="2400" b="1" dirty="0"/>
              <a:t>Posts</a:t>
            </a:r>
            <a:r>
              <a:rPr lang="en-US" sz="2400" dirty="0"/>
              <a:t> represent content that can be displayed in the same manner as </a:t>
            </a:r>
            <a:r>
              <a:rPr lang="en-US" sz="2400" b="1" dirty="0"/>
              <a:t>Pages</a:t>
            </a:r>
            <a:r>
              <a:rPr lang="en-US" sz="2400" dirty="0"/>
              <a:t>, but also allow display in other formats (such as a list) through manipulation via code in </a:t>
            </a:r>
            <a:r>
              <a:rPr lang="en-US" sz="2400" b="1" dirty="0"/>
              <a:t>Themes</a:t>
            </a:r>
            <a:r>
              <a:rPr lang="en-US" sz="2400" dirty="0"/>
              <a:t> and </a:t>
            </a:r>
            <a:r>
              <a:rPr lang="en-US" sz="2400" b="1" dirty="0"/>
              <a:t>Plugins</a:t>
            </a:r>
            <a:r>
              <a:rPr lang="en-US" sz="2400" dirty="0"/>
              <a:t>.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633166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33CD251C-A887-4D2F-925B-FC0971985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19D093C-27FB-4032-B282-42C4563F2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9454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EE815E-1BD3-4777-B652-6D98825BF6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7290" y="681628"/>
            <a:ext cx="1128382" cy="847206"/>
            <a:chOff x="668003" y="1684057"/>
            <a:chExt cx="1128382" cy="847206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E6692982-4A7D-4392-87CD-F0CD4B027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8003" y="1935883"/>
              <a:ext cx="675351" cy="595380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196485F7-F277-4123-AC53-98EA4C858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45893" y="1684057"/>
              <a:ext cx="550492" cy="485306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4892A38-0C9B-7A47-8C88-73B81209F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290" y="1166932"/>
            <a:ext cx="3582073" cy="4279709"/>
          </a:xfrm>
        </p:spPr>
        <p:txBody>
          <a:bodyPr anchor="ctr">
            <a:normAutofit/>
          </a:bodyPr>
          <a:lstStyle/>
          <a:p>
            <a:pPr algn="r"/>
            <a:r>
              <a:rPr lang="en-US" sz="4000" dirty="0">
                <a:solidFill>
                  <a:schemeClr val="bg1"/>
                </a:solidFill>
              </a:rPr>
              <a:t>Data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Organization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91DF6BF-9900-374B-9D78-10FA9378C6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3864" y="1166933"/>
            <a:ext cx="5716988" cy="4279709"/>
          </a:xfrm>
        </p:spPr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US" sz="2400" b="1" dirty="0"/>
              <a:t>Taxonomies</a:t>
            </a:r>
            <a:r>
              <a:rPr lang="en-US" sz="2400" dirty="0"/>
              <a:t> can be created to help organize  </a:t>
            </a:r>
            <a:r>
              <a:rPr lang="en-US" sz="2400" b="1" dirty="0"/>
              <a:t>Content</a:t>
            </a:r>
            <a:r>
              <a:rPr lang="en-US" sz="2400" dirty="0"/>
              <a:t> via </a:t>
            </a:r>
            <a:r>
              <a:rPr lang="en-US" sz="2400" b="1" dirty="0"/>
              <a:t>Categories</a:t>
            </a:r>
            <a:r>
              <a:rPr lang="en-US" sz="2400" dirty="0"/>
              <a:t> and </a:t>
            </a:r>
            <a:r>
              <a:rPr lang="en-US" sz="2400" b="1" dirty="0"/>
              <a:t>Tags</a:t>
            </a:r>
            <a:r>
              <a:rPr lang="en-US" sz="2400" dirty="0"/>
              <a:t>:</a:t>
            </a:r>
          </a:p>
          <a:p>
            <a:r>
              <a:rPr lang="en-US" sz="2400" b="1" dirty="0"/>
              <a:t>Categories</a:t>
            </a:r>
            <a:r>
              <a:rPr lang="en-US" sz="2400" dirty="0"/>
              <a:t> provide structural context to </a:t>
            </a:r>
            <a:r>
              <a:rPr lang="en-US" sz="2400" b="1" dirty="0"/>
              <a:t>Content</a:t>
            </a:r>
            <a:r>
              <a:rPr lang="en-US" sz="2400" dirty="0"/>
              <a:t> and can be organized hierarchically.</a:t>
            </a:r>
          </a:p>
          <a:p>
            <a:r>
              <a:rPr lang="en-US" sz="2400" b="1" dirty="0"/>
              <a:t>Tags</a:t>
            </a:r>
            <a:r>
              <a:rPr lang="en-US" sz="2400" dirty="0"/>
              <a:t> provide informational context to </a:t>
            </a:r>
            <a:r>
              <a:rPr lang="en-US" sz="2400" b="1" dirty="0"/>
              <a:t>Content</a:t>
            </a:r>
            <a:r>
              <a:rPr lang="en-US" sz="2400" dirty="0"/>
              <a:t> that may not appear in the </a:t>
            </a:r>
            <a:r>
              <a:rPr lang="en-US" sz="2400" b="1" dirty="0"/>
              <a:t>Content</a:t>
            </a:r>
            <a:r>
              <a:rPr lang="en-US" sz="2400" dirty="0"/>
              <a:t> itself.</a:t>
            </a:r>
          </a:p>
          <a:p>
            <a:pPr marL="0" indent="0">
              <a:buNone/>
            </a:pPr>
            <a:r>
              <a:rPr lang="en-US" sz="2400" b="1" dirty="0"/>
              <a:t>Categories</a:t>
            </a:r>
            <a:r>
              <a:rPr lang="en-US" sz="2400" dirty="0"/>
              <a:t> and </a:t>
            </a:r>
            <a:r>
              <a:rPr lang="en-US" sz="2400" b="1" dirty="0"/>
              <a:t>Tags</a:t>
            </a:r>
            <a:r>
              <a:rPr lang="en-US" sz="2400" dirty="0"/>
              <a:t> are single values (similar to “keywords”) and should not be confused with </a:t>
            </a:r>
            <a:r>
              <a:rPr lang="en-US" sz="2400" b="1" dirty="0"/>
              <a:t>Properties</a:t>
            </a:r>
            <a:r>
              <a:rPr lang="en-US" sz="2400" dirty="0"/>
              <a:t>. </a:t>
            </a:r>
            <a:r>
              <a:rPr lang="en-US" sz="2400" b="1" dirty="0"/>
              <a:t>Properties</a:t>
            </a:r>
            <a:r>
              <a:rPr lang="en-US" sz="2400" dirty="0"/>
              <a:t> are a custom structure for the </a:t>
            </a:r>
            <a:r>
              <a:rPr lang="en-US" sz="2400" b="1" dirty="0"/>
              <a:t>Website</a:t>
            </a:r>
            <a:r>
              <a:rPr lang="en-US" sz="2400" dirty="0"/>
              <a:t> (not provided in the </a:t>
            </a:r>
            <a:r>
              <a:rPr lang="en-US" sz="2400" b="1" dirty="0"/>
              <a:t>Platform</a:t>
            </a:r>
            <a:r>
              <a:rPr lang="en-US" sz="2400" dirty="0"/>
              <a:t> by default) to provide specific data that represents a piece of data with multiple possible values in the form of “</a:t>
            </a:r>
            <a:r>
              <a:rPr lang="en-US" sz="2400" i="1" dirty="0"/>
              <a:t>name”=“value”</a:t>
            </a:r>
            <a:r>
              <a:rPr lang="en-US" sz="2400" dirty="0"/>
              <a:t>, such as </a:t>
            </a:r>
            <a:r>
              <a:rPr lang="en-US" sz="2400" i="1" dirty="0"/>
              <a:t>“Level of Effort” = [“Low”, “medium”, “High”]</a:t>
            </a:r>
          </a:p>
        </p:txBody>
      </p:sp>
    </p:spTree>
    <p:extLst>
      <p:ext uri="{BB962C8B-B14F-4D97-AF65-F5344CB8AC3E}">
        <p14:creationId xmlns:p14="http://schemas.microsoft.com/office/powerpoint/2010/main" val="16387088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4700</TotalTime>
  <Words>1484</Words>
  <Application>Microsoft Office PowerPoint</Application>
  <PresentationFormat>Widescreen</PresentationFormat>
  <Paragraphs>182</Paragraphs>
  <Slides>28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UXG Website Development</vt:lpstr>
      <vt:lpstr>Website Structure</vt:lpstr>
      <vt:lpstr>Host</vt:lpstr>
      <vt:lpstr>Server</vt:lpstr>
      <vt:lpstr>Platform</vt:lpstr>
      <vt:lpstr>Technologies (Server-Side)</vt:lpstr>
      <vt:lpstr>Technologies (Client-Side)</vt:lpstr>
      <vt:lpstr>Data Entry</vt:lpstr>
      <vt:lpstr>Data Organization</vt:lpstr>
      <vt:lpstr>Data Presentation</vt:lpstr>
      <vt:lpstr>Page Regions Overview</vt:lpstr>
      <vt:lpstr>Page Regions Diagram</vt:lpstr>
      <vt:lpstr>Page Regions Details</vt:lpstr>
      <vt:lpstr>Primary Website Aspects</vt:lpstr>
      <vt:lpstr>Implementation</vt:lpstr>
      <vt:lpstr>Content Entry</vt:lpstr>
      <vt:lpstr>Administration</vt:lpstr>
      <vt:lpstr>Implementation Cycle</vt:lpstr>
      <vt:lpstr>Communicate</vt:lpstr>
      <vt:lpstr>Plan</vt:lpstr>
      <vt:lpstr>Implement</vt:lpstr>
      <vt:lpstr>Stage</vt:lpstr>
      <vt:lpstr>Review</vt:lpstr>
      <vt:lpstr>Test</vt:lpstr>
      <vt:lpstr>Deploy</vt:lpstr>
      <vt:lpstr>[Cycle Details?]</vt:lpstr>
      <vt:lpstr>[Local Tech/Tools?]</vt:lpstr>
      <vt:lpstr>[Other?]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Structure</dc:title>
  <dc:creator>Eric Wald</dc:creator>
  <cp:lastModifiedBy>David Clarke</cp:lastModifiedBy>
  <cp:revision>59</cp:revision>
  <dcterms:created xsi:type="dcterms:W3CDTF">2020-05-29T06:26:32Z</dcterms:created>
  <dcterms:modified xsi:type="dcterms:W3CDTF">2020-07-02T13:33:38Z</dcterms:modified>
</cp:coreProperties>
</file>